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5" r:id="rId2"/>
    <p:sldId id="258" r:id="rId3"/>
    <p:sldId id="276" r:id="rId4"/>
    <p:sldId id="259" r:id="rId5"/>
    <p:sldId id="278" r:id="rId6"/>
    <p:sldId id="283" r:id="rId7"/>
    <p:sldId id="256" r:id="rId8"/>
    <p:sldId id="277" r:id="rId9"/>
    <p:sldId id="261" r:id="rId10"/>
    <p:sldId id="282" r:id="rId11"/>
    <p:sldId id="279" r:id="rId12"/>
    <p:sldId id="266" r:id="rId13"/>
    <p:sldId id="265" r:id="rId14"/>
    <p:sldId id="284" r:id="rId15"/>
    <p:sldId id="285" r:id="rId16"/>
    <p:sldId id="286" r:id="rId17"/>
    <p:sldId id="290" r:id="rId18"/>
    <p:sldId id="262" r:id="rId19"/>
    <p:sldId id="287" r:id="rId20"/>
    <p:sldId id="292" r:id="rId21"/>
    <p:sldId id="294" r:id="rId22"/>
    <p:sldId id="29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21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1024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118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12693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15744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57617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8621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7965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3327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1428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3429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953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033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882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65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7672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57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A783B-0D00-46F5-A57F-D717B22D039F}" type="datetimeFigureOut">
              <a:rPr lang="en-IN" smtClean="0"/>
              <a:t>16-09-2022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136B77-84BD-4999-95F0-BA731C471E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0955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A84914-6188-F27A-FFD7-ED876B615D03}"/>
              </a:ext>
            </a:extLst>
          </p:cNvPr>
          <p:cNvSpPr txBox="1"/>
          <p:nvPr/>
        </p:nvSpPr>
        <p:spPr>
          <a:xfrm>
            <a:off x="3435926" y="429486"/>
            <a:ext cx="7481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</a:rPr>
              <a:t>RESUME CLASSIFICA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</a:rPr>
              <a:t>TION </a:t>
            </a:r>
            <a:endParaRPr lang="en-US" sz="40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003623-2A4B-16E4-9093-3B68E5BDDAC6}"/>
              </a:ext>
            </a:extLst>
          </p:cNvPr>
          <p:cNvSpPr/>
          <p:nvPr/>
        </p:nvSpPr>
        <p:spPr>
          <a:xfrm>
            <a:off x="-1939636" y="1471694"/>
            <a:ext cx="831121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highlight>
                  <a:srgbClr val="000000"/>
                </a:highlight>
                <a:latin typeface="Book Antiqua" panose="02040602050305030304" pitchFamily="18" charset="0"/>
              </a:rPr>
              <a:t>Team members</a:t>
            </a:r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highlight>
                  <a:srgbClr val="000000"/>
                </a:highlight>
                <a:latin typeface="Book Antiqua" panose="02040602050305030304" pitchFamily="18" charset="0"/>
              </a:rPr>
              <a:t>: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highlight>
                <a:srgbClr val="000000"/>
              </a:highlight>
              <a:latin typeface="Book Antiqua" panose="0204060205030503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D9DC20-8C22-F628-BC98-F24CD21BFE01}"/>
              </a:ext>
            </a:extLst>
          </p:cNvPr>
          <p:cNvSpPr txBox="1"/>
          <p:nvPr/>
        </p:nvSpPr>
        <p:spPr>
          <a:xfrm>
            <a:off x="152398" y="2636983"/>
            <a:ext cx="70242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1.) Mr. Anand Jagdale</a:t>
            </a:r>
          </a:p>
          <a:p>
            <a:r>
              <a:rPr lang="en-US" dirty="0">
                <a:latin typeface="Bahnschrift" panose="020B0502040204020203" pitchFamily="34" charset="0"/>
              </a:rPr>
              <a:t>2.) Mr. Moin Dalvi</a:t>
            </a:r>
          </a:p>
          <a:p>
            <a:r>
              <a:rPr lang="en-US" dirty="0">
                <a:latin typeface="Bahnschrift" panose="020B0502040204020203" pitchFamily="34" charset="0"/>
              </a:rPr>
              <a:t>3.) Mr. Nagendra Padakandla</a:t>
            </a:r>
          </a:p>
          <a:p>
            <a:r>
              <a:rPr lang="en-US" dirty="0">
                <a:latin typeface="Bahnschrift" panose="020B0502040204020203" pitchFamily="34" charset="0"/>
              </a:rPr>
              <a:t>4.) Mr. Saudul Hoda</a:t>
            </a:r>
          </a:p>
          <a:p>
            <a:r>
              <a:rPr lang="en-US" dirty="0">
                <a:latin typeface="Bahnschrift" panose="020B0502040204020203" pitchFamily="34" charset="0"/>
              </a:rPr>
              <a:t>5.) Ms. Snehal Lawande</a:t>
            </a:r>
          </a:p>
          <a:p>
            <a:r>
              <a:rPr lang="en-US" dirty="0">
                <a:latin typeface="Bahnschrift" panose="020B0502040204020203" pitchFamily="34" charset="0"/>
              </a:rPr>
              <a:t>6.) Mr. Swapnil Wadkar</a:t>
            </a:r>
          </a:p>
          <a:p>
            <a:r>
              <a:rPr lang="en-US" dirty="0">
                <a:latin typeface="Bahnschrift" panose="020B0502040204020203" pitchFamily="34" charset="0"/>
              </a:rPr>
              <a:t>7.) Mr. Zoheb Kazi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4E9207-2AA3-5EF8-C3FD-8496B48B31FD}"/>
              </a:ext>
            </a:extLst>
          </p:cNvPr>
          <p:cNvSpPr txBox="1"/>
          <p:nvPr/>
        </p:nvSpPr>
        <p:spPr>
          <a:xfrm>
            <a:off x="5004644" y="6029479"/>
            <a:ext cx="6338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 SemiBold" panose="020B0502040204020203" pitchFamily="34" charset="0"/>
              </a:rPr>
              <a:t>Mentor Name: Mr. Advaith</a:t>
            </a:r>
            <a:endParaRPr lang="en-IN" sz="3600" dirty="0">
              <a:latin typeface="Bahnschrift SemiBold" panose="020B0502040204020203" pitchFamily="34" charset="0"/>
            </a:endParaRPr>
          </a:p>
        </p:txBody>
      </p:sp>
      <p:pic>
        <p:nvPicPr>
          <p:cNvPr id="4104" name="Picture 8" descr="What is Resume Parsing? HireAbility Resume and Job Parsing Solutions.">
            <a:extLst>
              <a:ext uri="{FF2B5EF4-FFF2-40B4-BE49-F238E27FC236}">
                <a16:creationId xmlns:a16="http://schemas.microsoft.com/office/drawing/2014/main" id="{874B3939-2BEE-5C07-432C-774DB66812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170" y="1857443"/>
            <a:ext cx="5667375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7037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E6E213-7AE8-48FB-8B3C-5D3FDC36DE3B}"/>
              </a:ext>
            </a:extLst>
          </p:cNvPr>
          <p:cNvSpPr txBox="1"/>
          <p:nvPr/>
        </p:nvSpPr>
        <p:spPr>
          <a:xfrm>
            <a:off x="295835" y="160228"/>
            <a:ext cx="71481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92D050"/>
                </a:solidFill>
                <a:latin typeface="+mj-lt"/>
                <a:cs typeface="Calibri Light" panose="020F0302020204030204" pitchFamily="34" charset="0"/>
              </a:rPr>
              <a:t>Text – Preprocessing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E336C3-53D5-6720-D17A-066F05678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1353"/>
            <a:ext cx="12192000" cy="25794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A63091-5ACA-6203-63B3-5DF0821F2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65525"/>
            <a:ext cx="12192000" cy="25924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4B6304-D079-FAC8-E702-D66C37552681}"/>
              </a:ext>
            </a:extLst>
          </p:cNvPr>
          <p:cNvSpPr txBox="1"/>
          <p:nvPr/>
        </p:nvSpPr>
        <p:spPr>
          <a:xfrm>
            <a:off x="80683" y="868114"/>
            <a:ext cx="11343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The Porter stemming algorithm (or 'Porter stemmer') is </a:t>
            </a:r>
            <a:r>
              <a:rPr lang="en-US" b="1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a process for removing the commoner morphological and inflectional endings from words in English</a:t>
            </a: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. </a:t>
            </a:r>
            <a:endParaRPr lang="en-IN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60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E6E213-7AE8-48FB-8B3C-5D3FDC36DE3B}"/>
              </a:ext>
            </a:extLst>
          </p:cNvPr>
          <p:cNvSpPr txBox="1"/>
          <p:nvPr/>
        </p:nvSpPr>
        <p:spPr>
          <a:xfrm>
            <a:off x="295835" y="160228"/>
            <a:ext cx="71481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92D050"/>
                </a:solidFill>
                <a:latin typeface="+mj-lt"/>
                <a:cs typeface="Calibri Light" panose="020F0302020204030204" pitchFamily="34" charset="0"/>
              </a:rPr>
              <a:t>Text – Preprocessing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8E2204-F418-DFB3-BF27-CAAF7473D241}"/>
              </a:ext>
            </a:extLst>
          </p:cNvPr>
          <p:cNvSpPr txBox="1"/>
          <p:nvPr/>
        </p:nvSpPr>
        <p:spPr>
          <a:xfrm>
            <a:off x="2461979" y="1000606"/>
            <a:ext cx="935964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92D050"/>
                </a:solidFill>
                <a:latin typeface="+mj-lt"/>
                <a:cs typeface="Calibri Light" panose="020F0302020204030204" pitchFamily="34" charset="0"/>
              </a:rPr>
              <a:t>Before Text – Preprocessing                             </a:t>
            </a:r>
            <a:r>
              <a:rPr lang="en-US" sz="2200" dirty="0">
                <a:latin typeface="+mj-lt"/>
                <a:cs typeface="Calibri Light" panose="020F0302020204030204" pitchFamily="34" charset="0"/>
              </a:rPr>
              <a:t>After Text – Preprocessing 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A16387-1C96-87D8-BDA4-778083173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855" y="1431493"/>
            <a:ext cx="9359641" cy="34571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AAD6DA-6D30-F184-4FE5-E5348771C502}"/>
              </a:ext>
            </a:extLst>
          </p:cNvPr>
          <p:cNvSpPr txBox="1"/>
          <p:nvPr/>
        </p:nvSpPr>
        <p:spPr>
          <a:xfrm>
            <a:off x="98124" y="5750004"/>
            <a:ext cx="102306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200" dirty="0"/>
              <a:t> </a:t>
            </a:r>
            <a:r>
              <a:rPr lang="en-US" sz="2200" dirty="0">
                <a:latin typeface="Century Schoolbook" panose="02040604050505020304" pitchFamily="18" charset="0"/>
              </a:rPr>
              <a:t>The Dataset contains 79 rows and 3 Column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latin typeface="Century Schoolbook" panose="02040604050505020304" pitchFamily="18" charset="0"/>
              </a:rPr>
              <a:t>There are total four Classes – Peoplesoft, Workday, React JS Developer and SQL Developer.</a:t>
            </a:r>
            <a:endParaRPr lang="en-IN" sz="2200" dirty="0">
              <a:latin typeface="Century Schoolbook" panose="020406040505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8BC409-3D07-A9AD-3C39-F01D5F11B092}"/>
              </a:ext>
            </a:extLst>
          </p:cNvPr>
          <p:cNvSpPr txBox="1"/>
          <p:nvPr/>
        </p:nvSpPr>
        <p:spPr>
          <a:xfrm>
            <a:off x="-161365" y="1000606"/>
            <a:ext cx="25252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In natural language processing, text preprocessing is </a:t>
            </a:r>
            <a:r>
              <a:rPr lang="en-US" b="1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the practice of cleaning and preparing text data</a:t>
            </a: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. NLTK and re are common Python libraries used to handle many text preprocessing tasks.</a:t>
            </a:r>
            <a:endParaRPr lang="en-IN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699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BE677-E6DC-427F-8C11-9EC7956F5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764" y="1708"/>
            <a:ext cx="9230146" cy="615518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Labels</a:t>
            </a: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05004CDB-A25B-DBFE-96FB-B4F1A0AAD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119" y="1682928"/>
            <a:ext cx="5159749" cy="438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10447243-EFA0-EA29-9797-C77F67F1A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257" y="1436567"/>
            <a:ext cx="5857875" cy="5419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F58BA2-BF96-C355-DF43-8FACC2220B28}"/>
              </a:ext>
            </a:extLst>
          </p:cNvPr>
          <p:cNvSpPr txBox="1"/>
          <p:nvPr/>
        </p:nvSpPr>
        <p:spPr>
          <a:xfrm>
            <a:off x="429119" y="793024"/>
            <a:ext cx="56822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Schoolbook" panose="02040604050505020304" pitchFamily="18" charset="0"/>
              </a:rPr>
              <a:t>By using Pie chart roles applied feature is displayed to visualize the job roles.</a:t>
            </a:r>
            <a:endParaRPr lang="en-IN" sz="2000" dirty="0">
              <a:latin typeface="Century Schoolbook" panose="020406040505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9F401-74E4-6962-E011-F0C9C439FD93}"/>
              </a:ext>
            </a:extLst>
          </p:cNvPr>
          <p:cNvSpPr txBox="1"/>
          <p:nvPr/>
        </p:nvSpPr>
        <p:spPr>
          <a:xfrm>
            <a:off x="6099391" y="793024"/>
            <a:ext cx="5923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entury Schoolbook" panose="02040604050505020304" pitchFamily="18" charset="0"/>
              </a:rPr>
              <a:t>By using Histogram  roles applied feature is displayed to check the job types.</a:t>
            </a:r>
            <a:endParaRPr lang="en-IN" sz="2000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011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131709" cy="706472"/>
          </a:xfrm>
        </p:spPr>
        <p:txBody>
          <a:bodyPr/>
          <a:lstStyle/>
          <a:p>
            <a:pPr algn="ctr"/>
            <a:r>
              <a:rPr lang="en-IN" dirty="0"/>
              <a:t>Word cloud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C2F87E-3AFB-49D5-92C1-AC6F4D1B9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762" y="896472"/>
            <a:ext cx="5939828" cy="3015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338AC06-658A-2413-0F2E-EA77FA2D30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90953"/>
            <a:ext cx="12192000" cy="151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644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131709" cy="706472"/>
          </a:xfrm>
        </p:spPr>
        <p:txBody>
          <a:bodyPr/>
          <a:lstStyle/>
          <a:p>
            <a:pPr algn="ctr"/>
            <a:r>
              <a:rPr lang="en-IN" dirty="0"/>
              <a:t>TF-IDF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B1719-2E7B-9E58-705D-EAFE4EEEC073}"/>
              </a:ext>
            </a:extLst>
          </p:cNvPr>
          <p:cNvSpPr txBox="1"/>
          <p:nvPr/>
        </p:nvSpPr>
        <p:spPr>
          <a:xfrm>
            <a:off x="147783" y="4826675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TF-IDF is better than Count Vectorizers because it not only focuses on the frequency of words present in the corpus but also provides the importance of the words</a:t>
            </a: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02124"/>
              </a:solidFill>
              <a:effectLst/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Century Schoolbook" panose="02040604050505020304" pitchFamily="18" charset="0"/>
              </a:rPr>
              <a:t>We can then remove the words that are less important for analysis, hence making the model building less complex by reducing the input dimensions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endParaRPr lang="en-US" dirty="0">
              <a:solidFill>
                <a:srgbClr val="202124"/>
              </a:solidFill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E5EA90-CF44-E5FF-3D12-57EA27ECF5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978"/>
          <a:stretch/>
        </p:blipFill>
        <p:spPr>
          <a:xfrm>
            <a:off x="147783" y="1657759"/>
            <a:ext cx="11896434" cy="2605108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F1E20772-BC44-D542-0716-D721BDD5F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818" y="976591"/>
            <a:ext cx="5634182" cy="3754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2032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229" y="3668858"/>
            <a:ext cx="3131709" cy="422564"/>
          </a:xfrm>
        </p:spPr>
        <p:txBody>
          <a:bodyPr>
            <a:normAutofit fontScale="90000"/>
          </a:bodyPr>
          <a:lstStyle/>
          <a:p>
            <a:pPr algn="ctr"/>
            <a:r>
              <a:rPr lang="en-IN" sz="2000" dirty="0"/>
              <a:t>Before Stratified Sampling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D03BEA-BF51-A048-A15D-9E8A05004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41919" y1="50000" x2="42045" y2="64516"/>
                        <a14:backgroundMark x1="41919" y1="53226" x2="42551" y2="67742"/>
                        <a14:backgroundMark x1="41919" y1="51613" x2="43308" y2="51613"/>
                        <a14:backgroundMark x1="43308" y1="51613" x2="42298" y2="69355"/>
                        <a14:backgroundMark x1="42172" y1="74194" x2="42803" y2="70968"/>
                        <a14:backgroundMark x1="55934" y1="51613" x2="56566" y2="51613"/>
                        <a14:backgroundMark x1="56566" y1="51613" x2="55934" y2="67742"/>
                        <a14:backgroundMark x1="72980" y1="51613" x2="72601" y2="56452"/>
                        <a14:backgroundMark x1="72854" y1="56452" x2="72854" y2="67742"/>
                        <a14:backgroundMark x1="73232" y1="50000" x2="72854" y2="64516"/>
                        <a14:backgroundMark x1="92045" y1="53226" x2="91793" y2="61290"/>
                        <a14:backgroundMark x1="92424" y1="51613" x2="92424" y2="69355"/>
                        <a14:backgroundMark x1="91540" y1="64516" x2="92803" y2="6451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0829" y="2650243"/>
            <a:ext cx="9947996" cy="7787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3E01B4-96EB-3869-FC8B-98A8B06EE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29" y="1301831"/>
            <a:ext cx="10688702" cy="1204063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C19EE6A7-9716-E923-0123-B03BC4CB20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28" y="4074102"/>
            <a:ext cx="3704885" cy="278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CB3DA070-BB47-F50C-C12E-D34DAA0FB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2402" y="4074103"/>
            <a:ext cx="3797076" cy="285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B1B3555-33AC-0E72-0D1C-10C36FAA29FF}"/>
              </a:ext>
            </a:extLst>
          </p:cNvPr>
          <p:cNvSpPr txBox="1">
            <a:spLocks/>
          </p:cNvSpPr>
          <p:nvPr/>
        </p:nvSpPr>
        <p:spPr>
          <a:xfrm>
            <a:off x="993229" y="322349"/>
            <a:ext cx="3131709" cy="70647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IN"/>
              <a:t>Train-Test Split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4E1CB6-E847-42BE-0D98-26A9125D70E7}"/>
              </a:ext>
            </a:extLst>
          </p:cNvPr>
          <p:cNvSpPr txBox="1"/>
          <p:nvPr/>
        </p:nvSpPr>
        <p:spPr>
          <a:xfrm>
            <a:off x="6096000" y="3640282"/>
            <a:ext cx="313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/>
              <a:t>After Stratified </a:t>
            </a:r>
            <a:r>
              <a:rPr lang="en-IN" dirty="0"/>
              <a:t>S</a:t>
            </a:r>
            <a:r>
              <a:rPr lang="en-IN" sz="1800" dirty="0"/>
              <a:t>ampling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678DBE-0EBE-F88D-F273-159421076B62}"/>
              </a:ext>
            </a:extLst>
          </p:cNvPr>
          <p:cNvSpPr txBox="1"/>
          <p:nvPr/>
        </p:nvSpPr>
        <p:spPr>
          <a:xfrm>
            <a:off x="4918362" y="2925719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D8352C-D076-E2E5-A7E4-A20FDC938659}"/>
              </a:ext>
            </a:extLst>
          </p:cNvPr>
          <p:cNvSpPr txBox="1"/>
          <p:nvPr/>
        </p:nvSpPr>
        <p:spPr>
          <a:xfrm>
            <a:off x="6289962" y="2916483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B97191-B8BA-D3C5-34B6-13EEEF8BF087}"/>
              </a:ext>
            </a:extLst>
          </p:cNvPr>
          <p:cNvSpPr txBox="1"/>
          <p:nvPr/>
        </p:nvSpPr>
        <p:spPr>
          <a:xfrm>
            <a:off x="7922864" y="2928897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EF78AB-7A7D-F9E8-3EB9-185470C38D28}"/>
              </a:ext>
            </a:extLst>
          </p:cNvPr>
          <p:cNvSpPr txBox="1"/>
          <p:nvPr/>
        </p:nvSpPr>
        <p:spPr>
          <a:xfrm>
            <a:off x="9827489" y="2944243"/>
            <a:ext cx="2447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471717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131709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 Building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20FED1A-A383-9CAE-38C7-21241953BF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82" y="919331"/>
            <a:ext cx="10880436" cy="5838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683CAD-ED0A-1761-A53C-B5AA2B0A5EAE}"/>
              </a:ext>
            </a:extLst>
          </p:cNvPr>
          <p:cNvSpPr txBox="1"/>
          <p:nvPr/>
        </p:nvSpPr>
        <p:spPr>
          <a:xfrm>
            <a:off x="5237017" y="622158"/>
            <a:ext cx="313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/>
              <a:t>Accuracy on Testing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291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620655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 Evaluation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683CAD-ED0A-1761-A53C-B5AA2B0A5EAE}"/>
              </a:ext>
            </a:extLst>
          </p:cNvPr>
          <p:cNvSpPr txBox="1"/>
          <p:nvPr/>
        </p:nvSpPr>
        <p:spPr>
          <a:xfrm>
            <a:off x="4457258" y="453588"/>
            <a:ext cx="313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/>
              <a:t>Metrics on Testing Data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CCF380-98EC-C43F-9CF7-D0107A769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05" y="806824"/>
            <a:ext cx="9022805" cy="45803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5E5FDC-6509-F942-2002-BBCF90BC0CDC}"/>
              </a:ext>
            </a:extLst>
          </p:cNvPr>
          <p:cNvSpPr txBox="1"/>
          <p:nvPr/>
        </p:nvSpPr>
        <p:spPr>
          <a:xfrm>
            <a:off x="0" y="5288340"/>
            <a:ext cx="120462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Model building algorithms such as Decision Tree Classifier,  Logistic Regression, SVM, Random , Forest,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Among these algorithms, 100% Accuracy, Precision, Recall and F1-score have been achieved.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 is achieved by using the model Random Forest, Decision Tree and Gradient Boosting Classifier.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900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9918AD-C8F3-E77E-444B-75E13937B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037" y="93954"/>
            <a:ext cx="8743780" cy="66700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35424A-19FD-8009-DAE1-09FC5BF87BFB}"/>
              </a:ext>
            </a:extLst>
          </p:cNvPr>
          <p:cNvSpPr txBox="1"/>
          <p:nvPr/>
        </p:nvSpPr>
        <p:spPr>
          <a:xfrm>
            <a:off x="332508" y="1482958"/>
            <a:ext cx="278938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Model building algorithms such as Decision Tree Classifier,  Logistic Regression, SVM, Random , Forest,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Among these algorithms, 100% Accuracy, Precision, Recall and F1-score have been achieved.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 is achieved by using the model Random Forest, Decision Tree and Gradient Boosting Classifier.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67B53FC-5FC5-362B-4912-299681C58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3620655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 Evaluation</a:t>
            </a:r>
          </a:p>
        </p:txBody>
      </p:sp>
    </p:spTree>
    <p:extLst>
      <p:ext uri="{BB962C8B-B14F-4D97-AF65-F5344CB8AC3E}">
        <p14:creationId xmlns:p14="http://schemas.microsoft.com/office/powerpoint/2010/main" val="4133992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4655127" cy="70647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Model-Evaluation Report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54A8CF3-4723-CA82-5F39-BC6C4BED0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773" y="1902700"/>
            <a:ext cx="3939996" cy="2960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4AC481-3027-12A5-D910-F34315CAE7B2}"/>
              </a:ext>
            </a:extLst>
          </p:cNvPr>
          <p:cNvSpPr txBox="1"/>
          <p:nvPr/>
        </p:nvSpPr>
        <p:spPr>
          <a:xfrm>
            <a:off x="358882" y="1008439"/>
            <a:ext cx="3496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Random Forest Classification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7E3064-58E7-2DF8-5EA3-838E4B731F42}"/>
              </a:ext>
            </a:extLst>
          </p:cNvPr>
          <p:cNvSpPr txBox="1"/>
          <p:nvPr/>
        </p:nvSpPr>
        <p:spPr>
          <a:xfrm>
            <a:off x="72887" y="5459780"/>
            <a:ext cx="120462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Random Forest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Accuracy, Precision, Recall and F1-score have been achieved.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No overfitting or underfitting has been found. All classes are classified correctly and no misclassification.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911BC2-49D0-FF71-6E30-8E84ABB14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047" y="100352"/>
            <a:ext cx="4441612" cy="6233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604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F88A752-F43E-0369-8B56-E11B2AC4254C}"/>
              </a:ext>
            </a:extLst>
          </p:cNvPr>
          <p:cNvSpPr/>
          <p:nvPr/>
        </p:nvSpPr>
        <p:spPr>
          <a:xfrm>
            <a:off x="8261171" y="2377605"/>
            <a:ext cx="2908853" cy="2102790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lgerian" panose="04020705040A02060702" pitchFamily="82" charset="0"/>
              </a:rPr>
              <a:t>Business Objective</a:t>
            </a:r>
            <a:endParaRPr lang="en-IN" sz="3600" dirty="0">
              <a:latin typeface="Algerian" panose="04020705040A02060702" pitchFamily="8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666658-8984-FAB3-6C57-41FD24752FC1}"/>
              </a:ext>
            </a:extLst>
          </p:cNvPr>
          <p:cNvSpPr txBox="1"/>
          <p:nvPr/>
        </p:nvSpPr>
        <p:spPr>
          <a:xfrm>
            <a:off x="268941" y="1443841"/>
            <a:ext cx="78924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2"/>
                </a:solidFill>
                <a:latin typeface="Arial Rounded MT Bold" panose="020F0704030504030204" pitchFamily="34" charset="0"/>
              </a:rPr>
              <a:t>The document classification solution should significantly reduce the manual human effort in the HRM .It should achieve a higher level of accuracy and automation with minimal human intervention</a:t>
            </a:r>
            <a:r>
              <a:rPr lang="en-US" dirty="0">
                <a:solidFill>
                  <a:schemeClr val="accent2"/>
                </a:solidFill>
              </a:rPr>
              <a:t>.</a:t>
            </a:r>
            <a:endParaRPr lang="en-IN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66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655127" cy="526138"/>
          </a:xfrm>
        </p:spPr>
        <p:txBody>
          <a:bodyPr>
            <a:normAutofit fontScale="90000"/>
          </a:bodyPr>
          <a:lstStyle/>
          <a:p>
            <a:r>
              <a:rPr lang="en-IN" dirty="0"/>
              <a:t>Deployment</a:t>
            </a:r>
          </a:p>
        </p:txBody>
      </p:sp>
      <p:pic>
        <p:nvPicPr>
          <p:cNvPr id="4" name="16.09.2022_11.02.58_REC">
            <a:hlinkClick r:id="" action="ppaction://media"/>
            <a:extLst>
              <a:ext uri="{FF2B5EF4-FFF2-40B4-BE49-F238E27FC236}">
                <a16:creationId xmlns:a16="http://schemas.microsoft.com/office/drawing/2014/main" id="{C5FA96B7-54A1-1F7D-EBF2-D731CD1B91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4916" y="609264"/>
            <a:ext cx="11122694" cy="601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66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C3D8-B29D-4325-BAC6-9302111B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352"/>
            <a:ext cx="4655127" cy="706472"/>
          </a:xfrm>
        </p:spPr>
        <p:txBody>
          <a:bodyPr>
            <a:normAutofit/>
          </a:bodyPr>
          <a:lstStyle/>
          <a:p>
            <a:r>
              <a:rPr lang="en-IN" dirty="0"/>
              <a:t>Deployment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D46F50-66F7-E2B7-BD5E-4779381CD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162" y="0"/>
            <a:ext cx="8576733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4708CD-C504-B58E-1C49-55121AB8B9BC}"/>
              </a:ext>
            </a:extLst>
          </p:cNvPr>
          <p:cNvSpPr txBox="1"/>
          <p:nvPr/>
        </p:nvSpPr>
        <p:spPr>
          <a:xfrm>
            <a:off x="157018" y="1187394"/>
            <a:ext cx="3251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Here, we have taken Random Forest as our Final Model algorithms for the deployment.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The algorithm has achieved 100% Accuracy, Precision, Recall and F1-score on testing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100% accuracy is achieved by using the model Random Forest no misclassification on validation 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Century Schoolbook" panose="020406040505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Century Schoolbook" panose="02040604050505020304" pitchFamily="18" charset="0"/>
              </a:rPr>
              <a:t>We have deployed the Resume Classification using Stream-lit as the platform</a:t>
            </a:r>
            <a:endParaRPr lang="en-IN" sz="1600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011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8D2B-2054-489A-9BC6-A12AFC714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521" y="2711511"/>
            <a:ext cx="8596668" cy="1434977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Thank you</a:t>
            </a:r>
            <a:endParaRPr lang="en-IN" sz="7200" dirty="0"/>
          </a:p>
        </p:txBody>
      </p:sp>
    </p:spTree>
    <p:extLst>
      <p:ext uri="{BB962C8B-B14F-4D97-AF65-F5344CB8AC3E}">
        <p14:creationId xmlns:p14="http://schemas.microsoft.com/office/powerpoint/2010/main" val="3720607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C2D3856-D99D-0899-6D88-278E97DBFF1D}"/>
              </a:ext>
            </a:extLst>
          </p:cNvPr>
          <p:cNvSpPr/>
          <p:nvPr/>
        </p:nvSpPr>
        <p:spPr>
          <a:xfrm>
            <a:off x="1213218" y="674709"/>
            <a:ext cx="97655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oper Black" panose="0208090404030B020404" pitchFamily="18" charset="0"/>
                <a:cs typeface="Times New Roman" panose="02020603050405020304" pitchFamily="18" charset="0"/>
              </a:rPr>
              <a:t>PROJECT ARCHITECTURE</a:t>
            </a:r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690900D-4568-5162-AE2C-1D9C9907372F}"/>
              </a:ext>
            </a:extLst>
          </p:cNvPr>
          <p:cNvSpPr/>
          <p:nvPr/>
        </p:nvSpPr>
        <p:spPr>
          <a:xfrm>
            <a:off x="728870" y="2027583"/>
            <a:ext cx="2385392" cy="1369296"/>
          </a:xfrm>
          <a:prstGeom prst="roundRect">
            <a:avLst/>
          </a:prstGeom>
          <a:solidFill>
            <a:schemeClr val="tx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Collection of Data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A3DDBC-E483-1902-F23C-1D9FC4D2EAF1}"/>
              </a:ext>
            </a:extLst>
          </p:cNvPr>
          <p:cNvSpPr/>
          <p:nvPr/>
        </p:nvSpPr>
        <p:spPr>
          <a:xfrm>
            <a:off x="5050138" y="2027583"/>
            <a:ext cx="2570459" cy="1369296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Business Understanding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677D268-59AC-2676-CA8B-5BFA7736E39D}"/>
              </a:ext>
            </a:extLst>
          </p:cNvPr>
          <p:cNvSpPr/>
          <p:nvPr/>
        </p:nvSpPr>
        <p:spPr>
          <a:xfrm>
            <a:off x="9035730" y="2027582"/>
            <a:ext cx="2760030" cy="140141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Exploratory Data Analysis(EDA)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33E3B9F-0E62-654D-89F2-180B186A721D}"/>
              </a:ext>
            </a:extLst>
          </p:cNvPr>
          <p:cNvSpPr/>
          <p:nvPr/>
        </p:nvSpPr>
        <p:spPr>
          <a:xfrm>
            <a:off x="4451013" y="5155095"/>
            <a:ext cx="2760031" cy="13692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Century Schoolbook" panose="02040604050505020304" pitchFamily="18" charset="0"/>
              </a:rPr>
              <a:t>Deployment</a:t>
            </a:r>
            <a:endParaRPr lang="en-IN" sz="2800" dirty="0">
              <a:latin typeface="Century Schoolbook" panose="020406040505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C45D35B-9439-43C7-63D4-A24D32BF344A}"/>
              </a:ext>
            </a:extLst>
          </p:cNvPr>
          <p:cNvSpPr/>
          <p:nvPr/>
        </p:nvSpPr>
        <p:spPr>
          <a:xfrm>
            <a:off x="9077738" y="5155095"/>
            <a:ext cx="2558002" cy="140141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Model Building</a:t>
            </a:r>
            <a:endParaRPr lang="en-IN" sz="2400" dirty="0">
              <a:latin typeface="Century Schoolbook" panose="02040604050505020304" pitchFamily="18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5163497-C43B-1E75-14A7-63577EB58C37}"/>
              </a:ext>
            </a:extLst>
          </p:cNvPr>
          <p:cNvSpPr/>
          <p:nvPr/>
        </p:nvSpPr>
        <p:spPr>
          <a:xfrm>
            <a:off x="3592996" y="2500884"/>
            <a:ext cx="978408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58364F4-CAB9-CF31-9DF3-8F80833EC397}"/>
              </a:ext>
            </a:extLst>
          </p:cNvPr>
          <p:cNvSpPr/>
          <p:nvPr/>
        </p:nvSpPr>
        <p:spPr>
          <a:xfrm>
            <a:off x="7838959" y="2514600"/>
            <a:ext cx="978408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E9C64D48-233C-E849-4750-D2A29526EB66}"/>
              </a:ext>
            </a:extLst>
          </p:cNvPr>
          <p:cNvSpPr/>
          <p:nvPr/>
        </p:nvSpPr>
        <p:spPr>
          <a:xfrm>
            <a:off x="10215437" y="3858542"/>
            <a:ext cx="484632" cy="978408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23299B5E-CD8F-9AFF-AEFB-60A36B0CA001}"/>
              </a:ext>
            </a:extLst>
          </p:cNvPr>
          <p:cNvSpPr/>
          <p:nvPr/>
        </p:nvSpPr>
        <p:spPr>
          <a:xfrm>
            <a:off x="7726298" y="5613487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6353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2AF11-0FF4-4D3C-938C-E3096B3C8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Textract</a:t>
            </a:r>
            <a:endParaRPr lang="en-IN" dirty="0">
              <a:solidFill>
                <a:schemeClr val="accent2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A6E6A91-50A7-4F50-A9C6-E11B91B97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493" y="2059619"/>
            <a:ext cx="5149049" cy="4575299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331729-DDCD-42FE-8147-48593C8EBCED}"/>
              </a:ext>
            </a:extLst>
          </p:cNvPr>
          <p:cNvSpPr txBox="1"/>
          <p:nvPr/>
        </p:nvSpPr>
        <p:spPr>
          <a:xfrm>
            <a:off x="843378" y="1495206"/>
            <a:ext cx="10715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4040"/>
                </a:solidFill>
                <a:latin typeface="Lato" panose="020B0604020202020204" pitchFamily="34" charset="0"/>
              </a:rPr>
              <a:t>T</a:t>
            </a:r>
            <a:r>
              <a:rPr lang="en-US" b="0" i="0" dirty="0">
                <a:solidFill>
                  <a:srgbClr val="404040"/>
                </a:solidFill>
                <a:effectLst/>
                <a:latin typeface="Lato" panose="020B0604020202020204" pitchFamily="34" charset="0"/>
              </a:rPr>
              <a:t>his package provides a single interface for extracting content from any type of file, without any irrelevant markup.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011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CB5BA6-4C7D-478A-86ED-4F907970D6CD}"/>
              </a:ext>
            </a:extLst>
          </p:cNvPr>
          <p:cNvSpPr txBox="1"/>
          <p:nvPr/>
        </p:nvSpPr>
        <p:spPr>
          <a:xfrm>
            <a:off x="1435223" y="585926"/>
            <a:ext cx="9321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</a:rPr>
              <a:t>Converting all file to .txt (Process)</a:t>
            </a:r>
            <a:endParaRPr lang="en-IN" sz="3600" dirty="0">
              <a:solidFill>
                <a:schemeClr val="accen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3E7859-F6C8-CD55-F2C1-B5BA5FC6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7704"/>
            <a:ext cx="12192000" cy="497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25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05BFE-5FFC-4754-A77D-5094044BC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066" y="609600"/>
            <a:ext cx="7391936" cy="1320800"/>
          </a:xfrm>
        </p:spPr>
        <p:txBody>
          <a:bodyPr/>
          <a:lstStyle/>
          <a:p>
            <a:r>
              <a:rPr lang="en-IN" dirty="0"/>
              <a:t>Merging all category files.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A6EB9D-B519-4CDD-932D-8DDD5B05A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25" y="1686757"/>
            <a:ext cx="11705150" cy="471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64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CCB5BA6-4C7D-478A-86ED-4F907970D6CD}"/>
              </a:ext>
            </a:extLst>
          </p:cNvPr>
          <p:cNvSpPr txBox="1"/>
          <p:nvPr/>
        </p:nvSpPr>
        <p:spPr>
          <a:xfrm>
            <a:off x="1435223" y="585926"/>
            <a:ext cx="9321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</a:rPr>
              <a:t>Converting text to .csv (Process)</a:t>
            </a:r>
            <a:endParaRPr lang="en-IN" sz="360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3B9622-F888-4130-B4C8-345D15629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74" y="1487538"/>
            <a:ext cx="11585359" cy="529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40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CDD2C39-3028-45F9-89A0-0D38BF89FBF3}"/>
              </a:ext>
            </a:extLst>
          </p:cNvPr>
          <p:cNvSpPr/>
          <p:nvPr/>
        </p:nvSpPr>
        <p:spPr>
          <a:xfrm>
            <a:off x="3132992" y="105751"/>
            <a:ext cx="51363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u="sng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 Set Details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F82221-E7A2-8B51-58CE-A1328EA4E7DE}"/>
              </a:ext>
            </a:extLst>
          </p:cNvPr>
          <p:cNvSpPr txBox="1"/>
          <p:nvPr/>
        </p:nvSpPr>
        <p:spPr>
          <a:xfrm>
            <a:off x="277907" y="1078387"/>
            <a:ext cx="74161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Schoolbook" panose="02040604050505020304" pitchFamily="18" charset="0"/>
              </a:rPr>
              <a:t>After Extracting and Modifying the Dataset, given data contains a total of 4 Classes and 79 rows . </a:t>
            </a:r>
            <a:endParaRPr lang="en-IN" sz="3000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entury Schoolbook" panose="020406040505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12F6D-0924-ABE3-8A2B-76217AEDD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44" y="2555715"/>
            <a:ext cx="5438095" cy="40190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6EAD1F4-A6DD-ED34-FDD4-E326592A6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784" y="1029081"/>
            <a:ext cx="3000000" cy="51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746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E6E213-7AE8-48FB-8B3C-5D3FDC36DE3B}"/>
              </a:ext>
            </a:extLst>
          </p:cNvPr>
          <p:cNvSpPr txBox="1"/>
          <p:nvPr/>
        </p:nvSpPr>
        <p:spPr>
          <a:xfrm>
            <a:off x="356761" y="210326"/>
            <a:ext cx="9603028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2"/>
                </a:solidFill>
                <a:latin typeface="+mj-lt"/>
                <a:cs typeface="Calibri Light" panose="020F0302020204030204" pitchFamily="34" charset="0"/>
              </a:rPr>
              <a:t>Removing All Unwanted Character’s</a:t>
            </a:r>
          </a:p>
          <a:p>
            <a:r>
              <a:rPr lang="en-US" sz="2200" dirty="0">
                <a:solidFill>
                  <a:schemeClr val="accent2"/>
                </a:solidFill>
              </a:rPr>
              <a:t>Unwanted Character’s like - \n \t, http links, tags, hashtags, html tags, converting to lower case, removing white spaces etc.</a:t>
            </a:r>
            <a:endParaRPr lang="en-US" sz="40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2200" dirty="0">
                <a:solidFill>
                  <a:schemeClr val="accent2"/>
                </a:solidFill>
                <a:latin typeface="+mj-lt"/>
                <a:cs typeface="Calibri Light" panose="020F0302020204030204" pitchFamily="34" charset="0"/>
              </a:rPr>
              <a:t>Word Tokenization -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Tokenization is essentially splitting a phrase, sentence, paragraph, or an entire text document into smaller units, such as individual words or terms. Each of these smaller units are called tokens.</a:t>
            </a:r>
            <a:endParaRPr lang="en-IN" sz="22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r>
              <a:rPr lang="en-IN" sz="2200" dirty="0">
                <a:solidFill>
                  <a:schemeClr val="accent2"/>
                </a:solidFill>
                <a:latin typeface="+mj-lt"/>
                <a:cs typeface="Calibri Light" panose="020F0302020204030204" pitchFamily="34" charset="0"/>
              </a:rPr>
              <a:t>Removing Stop-words - </a:t>
            </a:r>
            <a:r>
              <a:rPr lang="en-US" sz="1400" dirty="0"/>
              <a:t>A stop word is a commonly used word (such as “the”, “a”, “an”, “in”) that a search engine has been programmed to ignore, both when indexing entries for searching and when retrieving them as the result of a search query.</a:t>
            </a:r>
            <a:endParaRPr lang="en-US" sz="14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pPr algn="ctr"/>
            <a:endParaRPr lang="en-US" sz="40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  <a:p>
            <a:pPr algn="ctr"/>
            <a:endParaRPr lang="en-IN" sz="4000" dirty="0">
              <a:solidFill>
                <a:schemeClr val="accent2"/>
              </a:solidFill>
              <a:latin typeface="+mj-lt"/>
              <a:cs typeface="Calibri Light" panose="020F03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ADAF4E-9A49-C0B9-3279-3A2174C83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43" y="3322572"/>
            <a:ext cx="9685714" cy="3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96380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662</TotalTime>
  <Words>734</Words>
  <Application>Microsoft Office PowerPoint</Application>
  <PresentationFormat>Widescreen</PresentationFormat>
  <Paragraphs>83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6" baseType="lpstr">
      <vt:lpstr>Algerian</vt:lpstr>
      <vt:lpstr>arial</vt:lpstr>
      <vt:lpstr>arial</vt:lpstr>
      <vt:lpstr>Arial Rounded MT Bold</vt:lpstr>
      <vt:lpstr>Bahnschrift</vt:lpstr>
      <vt:lpstr>Bahnschrift SemiBold</vt:lpstr>
      <vt:lpstr>Book Antiqua</vt:lpstr>
      <vt:lpstr>Century Schoolbook</vt:lpstr>
      <vt:lpstr>Cooper Black</vt:lpstr>
      <vt:lpstr>Lato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Textract</vt:lpstr>
      <vt:lpstr>PowerPoint Presentation</vt:lpstr>
      <vt:lpstr>Merging all category files.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Labels</vt:lpstr>
      <vt:lpstr>Word cloud </vt:lpstr>
      <vt:lpstr>TF-IDF</vt:lpstr>
      <vt:lpstr>Before Stratified Sampling</vt:lpstr>
      <vt:lpstr>Model- Building</vt:lpstr>
      <vt:lpstr>Model- Evaluation</vt:lpstr>
      <vt:lpstr>Model- Evaluation</vt:lpstr>
      <vt:lpstr>Model-Evaluation Report</vt:lpstr>
      <vt:lpstr>Deployment</vt:lpstr>
      <vt:lpstr>Deployment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set Details and Cleaning</dc:title>
  <dc:creator>Venkat Satya sai</dc:creator>
  <cp:lastModifiedBy> </cp:lastModifiedBy>
  <cp:revision>55</cp:revision>
  <dcterms:created xsi:type="dcterms:W3CDTF">2021-11-03T10:03:37Z</dcterms:created>
  <dcterms:modified xsi:type="dcterms:W3CDTF">2022-09-16T05:48:43Z</dcterms:modified>
</cp:coreProperties>
</file>

<file path=docProps/thumbnail.jpeg>
</file>